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8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5" r:id="rId66"/>
  </p:sldIdLst>
  <p:sldSz cx="12192000" cy="6858000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FF1A3-2B77-42F4-8597-DA38E9CA1F5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28CF6F54-A347-42CE-85F8-2B03315D6E7F}">
      <dgm:prSet phldrT="[Texto]"/>
      <dgm:spPr/>
      <dgm:t>
        <a:bodyPr/>
        <a:lstStyle/>
        <a:p>
          <a:r>
            <a:rPr lang="es-AR" b="0" dirty="0">
              <a:solidFill>
                <a:schemeClr val="tx1"/>
              </a:solidFill>
            </a:rPr>
            <a:t>Ingresando a través de la </a:t>
          </a:r>
          <a:r>
            <a:rPr lang="es-AR" b="1" dirty="0">
              <a:solidFill>
                <a:schemeClr val="tx1"/>
              </a:solidFill>
            </a:rPr>
            <a:t>página del Gobierno de la Ciudad de Buenos Aires</a:t>
          </a:r>
        </a:p>
      </dgm:t>
    </dgm:pt>
    <dgm:pt modelId="{6CADDBC7-0237-4321-94FC-53445C4C46E9}" type="parTrans" cxnId="{19D1A1D7-D713-474E-8B82-D31A0E3458C1}">
      <dgm:prSet/>
      <dgm:spPr/>
      <dgm:t>
        <a:bodyPr/>
        <a:lstStyle/>
        <a:p>
          <a:endParaRPr lang="es-AR" b="0">
            <a:solidFill>
              <a:schemeClr val="tx1"/>
            </a:solidFill>
          </a:endParaRPr>
        </a:p>
      </dgm:t>
    </dgm:pt>
    <dgm:pt modelId="{0BF89667-AB53-43C0-93CE-DAC5AC5B50FB}" type="sibTrans" cxnId="{19D1A1D7-D713-474E-8B82-D31A0E3458C1}">
      <dgm:prSet/>
      <dgm:spPr/>
      <dgm:t>
        <a:bodyPr/>
        <a:lstStyle/>
        <a:p>
          <a:endParaRPr lang="es-AR" b="0">
            <a:solidFill>
              <a:schemeClr val="tx1"/>
            </a:solidFill>
          </a:endParaRPr>
        </a:p>
      </dgm:t>
    </dgm:pt>
    <dgm:pt modelId="{E1AF8FCC-58CB-4876-96F4-478E974500A8}">
      <dgm:prSet phldrT="[Texto]"/>
      <dgm:spPr/>
      <dgm:t>
        <a:bodyPr/>
        <a:lstStyle/>
        <a:p>
          <a:r>
            <a:rPr lang="es-AR" b="0" dirty="0">
              <a:solidFill>
                <a:schemeClr val="tx1"/>
              </a:solidFill>
            </a:rPr>
            <a:t>Buscando Clasificación Docente </a:t>
          </a:r>
          <a:r>
            <a:rPr lang="es-AR" b="1" dirty="0">
              <a:solidFill>
                <a:schemeClr val="tx1"/>
              </a:solidFill>
            </a:rPr>
            <a:t>en Google</a:t>
          </a:r>
        </a:p>
      </dgm:t>
    </dgm:pt>
    <dgm:pt modelId="{83031887-AFA8-4A5E-9BD6-C775D89A2CB1}" type="parTrans" cxnId="{F6A74FB5-9858-4D3E-A99B-AE4F5A2EF042}">
      <dgm:prSet/>
      <dgm:spPr/>
      <dgm:t>
        <a:bodyPr/>
        <a:lstStyle/>
        <a:p>
          <a:endParaRPr lang="es-AR" b="0">
            <a:solidFill>
              <a:schemeClr val="tx1"/>
            </a:solidFill>
          </a:endParaRPr>
        </a:p>
      </dgm:t>
    </dgm:pt>
    <dgm:pt modelId="{96417540-3AD9-47A6-89D7-43DC61634E50}" type="sibTrans" cxnId="{F6A74FB5-9858-4D3E-A99B-AE4F5A2EF042}">
      <dgm:prSet/>
      <dgm:spPr/>
      <dgm:t>
        <a:bodyPr/>
        <a:lstStyle/>
        <a:p>
          <a:endParaRPr lang="es-AR" b="0">
            <a:solidFill>
              <a:schemeClr val="tx1"/>
            </a:solidFill>
          </a:endParaRPr>
        </a:p>
      </dgm:t>
    </dgm:pt>
    <dgm:pt modelId="{5CEBC041-1AE9-4352-90CF-A1D279D861A3}">
      <dgm:prSet phldrT="[Texto]"/>
      <dgm:spPr/>
      <dgm:t>
        <a:bodyPr/>
        <a:lstStyle/>
        <a:p>
          <a:r>
            <a:rPr lang="es-AR" b="0" dirty="0">
              <a:solidFill>
                <a:schemeClr val="tx1"/>
              </a:solidFill>
            </a:rPr>
            <a:t>Escribiendo en la barra de direcciones directamente: </a:t>
          </a:r>
          <a:r>
            <a:rPr lang="es-AR" b="1" dirty="0">
              <a:solidFill>
                <a:schemeClr val="tx1"/>
              </a:solidFill>
            </a:rPr>
            <a:t>clasificaciondocente.buenosaires.gob.ar</a:t>
          </a:r>
        </a:p>
      </dgm:t>
    </dgm:pt>
    <dgm:pt modelId="{7CC839A8-D1B3-4EA5-9312-2B3A36742CA8}" type="parTrans" cxnId="{976C0C6B-EC6D-4B1F-940F-7B247420DF38}">
      <dgm:prSet/>
      <dgm:spPr/>
      <dgm:t>
        <a:bodyPr/>
        <a:lstStyle/>
        <a:p>
          <a:endParaRPr lang="es-AR" b="0">
            <a:solidFill>
              <a:schemeClr val="tx1"/>
            </a:solidFill>
          </a:endParaRPr>
        </a:p>
      </dgm:t>
    </dgm:pt>
    <dgm:pt modelId="{BE721A6B-F4FC-45C5-913F-49BB22F87DF1}" type="sibTrans" cxnId="{976C0C6B-EC6D-4B1F-940F-7B247420DF38}">
      <dgm:prSet/>
      <dgm:spPr/>
      <dgm:t>
        <a:bodyPr/>
        <a:lstStyle/>
        <a:p>
          <a:endParaRPr lang="es-AR" b="0">
            <a:solidFill>
              <a:schemeClr val="tx1"/>
            </a:solidFill>
          </a:endParaRPr>
        </a:p>
      </dgm:t>
    </dgm:pt>
    <dgm:pt modelId="{CBAF508C-E8E2-4075-8352-435F06C5E69B}" type="pres">
      <dgm:prSet presAssocID="{390FF1A3-2B77-42F4-8597-DA38E9CA1F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6FCB4E36-C0D4-4525-868C-C4A4BAEB6199}" type="pres">
      <dgm:prSet presAssocID="{390FF1A3-2B77-42F4-8597-DA38E9CA1F5B}" presName="Name1" presStyleCnt="0"/>
      <dgm:spPr/>
    </dgm:pt>
    <dgm:pt modelId="{51BCC039-4192-4E03-9526-E2EF6B379DEB}" type="pres">
      <dgm:prSet presAssocID="{390FF1A3-2B77-42F4-8597-DA38E9CA1F5B}" presName="cycle" presStyleCnt="0"/>
      <dgm:spPr/>
    </dgm:pt>
    <dgm:pt modelId="{7A3CCBEE-A30A-424C-9FA6-47F2B5FFB118}" type="pres">
      <dgm:prSet presAssocID="{390FF1A3-2B77-42F4-8597-DA38E9CA1F5B}" presName="srcNode" presStyleLbl="node1" presStyleIdx="0" presStyleCnt="3"/>
      <dgm:spPr/>
    </dgm:pt>
    <dgm:pt modelId="{472C3FB7-E538-4FE1-9BBE-F458A7C5DEE3}" type="pres">
      <dgm:prSet presAssocID="{390FF1A3-2B77-42F4-8597-DA38E9CA1F5B}" presName="conn" presStyleLbl="parChTrans1D2" presStyleIdx="0" presStyleCnt="1"/>
      <dgm:spPr/>
      <dgm:t>
        <a:bodyPr/>
        <a:lstStyle/>
        <a:p>
          <a:endParaRPr lang="es-AR"/>
        </a:p>
      </dgm:t>
    </dgm:pt>
    <dgm:pt modelId="{2D6E3D31-823C-4E4A-B550-995FB1C75389}" type="pres">
      <dgm:prSet presAssocID="{390FF1A3-2B77-42F4-8597-DA38E9CA1F5B}" presName="extraNode" presStyleLbl="node1" presStyleIdx="0" presStyleCnt="3"/>
      <dgm:spPr/>
    </dgm:pt>
    <dgm:pt modelId="{A8A74A8D-3F41-4D5C-BD70-FD6EDC759066}" type="pres">
      <dgm:prSet presAssocID="{390FF1A3-2B77-42F4-8597-DA38E9CA1F5B}" presName="dstNode" presStyleLbl="node1" presStyleIdx="0" presStyleCnt="3"/>
      <dgm:spPr/>
    </dgm:pt>
    <dgm:pt modelId="{D7671865-C76C-40A7-A6EE-0C60FA969232}" type="pres">
      <dgm:prSet presAssocID="{28CF6F54-A347-42CE-85F8-2B03315D6E7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F240C9-67C4-479B-91B0-9ECC4A7F9EAB}" type="pres">
      <dgm:prSet presAssocID="{28CF6F54-A347-42CE-85F8-2B03315D6E7F}" presName="accent_1" presStyleCnt="0"/>
      <dgm:spPr/>
    </dgm:pt>
    <dgm:pt modelId="{82BE4DE3-6744-4320-B078-B9E1568ADC59}" type="pres">
      <dgm:prSet presAssocID="{28CF6F54-A347-42CE-85F8-2B03315D6E7F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01590D1-ACFC-4AA1-92D0-A5F60EC32B72}" type="pres">
      <dgm:prSet presAssocID="{E1AF8FCC-58CB-4876-96F4-478E974500A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3A368D9-27A7-4224-8941-66813EB1FADE}" type="pres">
      <dgm:prSet presAssocID="{E1AF8FCC-58CB-4876-96F4-478E974500A8}" presName="accent_2" presStyleCnt="0"/>
      <dgm:spPr/>
    </dgm:pt>
    <dgm:pt modelId="{BDBFE145-2D7A-49C7-9C22-AE9B28EC21B1}" type="pres">
      <dgm:prSet presAssocID="{E1AF8FCC-58CB-4876-96F4-478E974500A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F6C8FB-43A1-46AB-959C-486EF29B4A61}" type="pres">
      <dgm:prSet presAssocID="{5CEBC041-1AE9-4352-90CF-A1D279D861A3}" presName="text_3" presStyleLbl="node1" presStyleIdx="2" presStyleCnt="3" custLinFactNeighborX="-3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5F590A3-3D79-4F68-A20B-2FA4FF3F48A2}" type="pres">
      <dgm:prSet presAssocID="{5CEBC041-1AE9-4352-90CF-A1D279D861A3}" presName="accent_3" presStyleCnt="0"/>
      <dgm:spPr/>
    </dgm:pt>
    <dgm:pt modelId="{4C71ED30-3418-47BD-B054-9886F46C064B}" type="pres">
      <dgm:prSet presAssocID="{5CEBC041-1AE9-4352-90CF-A1D279D861A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6B2D264-ED27-467D-B0D7-1BEDF82E7D61}" type="presOf" srcId="{390FF1A3-2B77-42F4-8597-DA38E9CA1F5B}" destId="{CBAF508C-E8E2-4075-8352-435F06C5E69B}" srcOrd="0" destOrd="0" presId="urn:microsoft.com/office/officeart/2008/layout/VerticalCurvedList"/>
    <dgm:cxn modelId="{19D1A1D7-D713-474E-8B82-D31A0E3458C1}" srcId="{390FF1A3-2B77-42F4-8597-DA38E9CA1F5B}" destId="{28CF6F54-A347-42CE-85F8-2B03315D6E7F}" srcOrd="0" destOrd="0" parTransId="{6CADDBC7-0237-4321-94FC-53445C4C46E9}" sibTransId="{0BF89667-AB53-43C0-93CE-DAC5AC5B50FB}"/>
    <dgm:cxn modelId="{F6A74FB5-9858-4D3E-A99B-AE4F5A2EF042}" srcId="{390FF1A3-2B77-42F4-8597-DA38E9CA1F5B}" destId="{E1AF8FCC-58CB-4876-96F4-478E974500A8}" srcOrd="1" destOrd="0" parTransId="{83031887-AFA8-4A5E-9BD6-C775D89A2CB1}" sibTransId="{96417540-3AD9-47A6-89D7-43DC61634E50}"/>
    <dgm:cxn modelId="{3CC34D56-45C0-48BB-8CE1-EF1C71BEE548}" type="presOf" srcId="{0BF89667-AB53-43C0-93CE-DAC5AC5B50FB}" destId="{472C3FB7-E538-4FE1-9BBE-F458A7C5DEE3}" srcOrd="0" destOrd="0" presId="urn:microsoft.com/office/officeart/2008/layout/VerticalCurvedList"/>
    <dgm:cxn modelId="{2308A586-2B07-41D2-8474-F5C50C85CCE3}" type="presOf" srcId="{28CF6F54-A347-42CE-85F8-2B03315D6E7F}" destId="{D7671865-C76C-40A7-A6EE-0C60FA969232}" srcOrd="0" destOrd="0" presId="urn:microsoft.com/office/officeart/2008/layout/VerticalCurvedList"/>
    <dgm:cxn modelId="{F3522225-BAF1-437D-9297-2018007AED76}" type="presOf" srcId="{5CEBC041-1AE9-4352-90CF-A1D279D861A3}" destId="{94F6C8FB-43A1-46AB-959C-486EF29B4A61}" srcOrd="0" destOrd="0" presId="urn:microsoft.com/office/officeart/2008/layout/VerticalCurvedList"/>
    <dgm:cxn modelId="{29C4150B-A785-47BF-9A2E-6D528F46B993}" type="presOf" srcId="{E1AF8FCC-58CB-4876-96F4-478E974500A8}" destId="{301590D1-ACFC-4AA1-92D0-A5F60EC32B72}" srcOrd="0" destOrd="0" presId="urn:microsoft.com/office/officeart/2008/layout/VerticalCurvedList"/>
    <dgm:cxn modelId="{976C0C6B-EC6D-4B1F-940F-7B247420DF38}" srcId="{390FF1A3-2B77-42F4-8597-DA38E9CA1F5B}" destId="{5CEBC041-1AE9-4352-90CF-A1D279D861A3}" srcOrd="2" destOrd="0" parTransId="{7CC839A8-D1B3-4EA5-9312-2B3A36742CA8}" sibTransId="{BE721A6B-F4FC-45C5-913F-49BB22F87DF1}"/>
    <dgm:cxn modelId="{31046ED9-ABE2-46D5-B0C6-4A8C48E63D15}" type="presParOf" srcId="{CBAF508C-E8E2-4075-8352-435F06C5E69B}" destId="{6FCB4E36-C0D4-4525-868C-C4A4BAEB6199}" srcOrd="0" destOrd="0" presId="urn:microsoft.com/office/officeart/2008/layout/VerticalCurvedList"/>
    <dgm:cxn modelId="{BEEB4F9F-D39D-4131-8390-4683276417B0}" type="presParOf" srcId="{6FCB4E36-C0D4-4525-868C-C4A4BAEB6199}" destId="{51BCC039-4192-4E03-9526-E2EF6B379DEB}" srcOrd="0" destOrd="0" presId="urn:microsoft.com/office/officeart/2008/layout/VerticalCurvedList"/>
    <dgm:cxn modelId="{5522C98A-2DD2-4C52-9D63-F08659B30596}" type="presParOf" srcId="{51BCC039-4192-4E03-9526-E2EF6B379DEB}" destId="{7A3CCBEE-A30A-424C-9FA6-47F2B5FFB118}" srcOrd="0" destOrd="0" presId="urn:microsoft.com/office/officeart/2008/layout/VerticalCurvedList"/>
    <dgm:cxn modelId="{E4536E64-2C26-4240-9257-EF4C6D1D175E}" type="presParOf" srcId="{51BCC039-4192-4E03-9526-E2EF6B379DEB}" destId="{472C3FB7-E538-4FE1-9BBE-F458A7C5DEE3}" srcOrd="1" destOrd="0" presId="urn:microsoft.com/office/officeart/2008/layout/VerticalCurvedList"/>
    <dgm:cxn modelId="{F619EA88-3681-4EC7-8502-831B7E7286F8}" type="presParOf" srcId="{51BCC039-4192-4E03-9526-E2EF6B379DEB}" destId="{2D6E3D31-823C-4E4A-B550-995FB1C75389}" srcOrd="2" destOrd="0" presId="urn:microsoft.com/office/officeart/2008/layout/VerticalCurvedList"/>
    <dgm:cxn modelId="{C01FA8F1-05FA-4418-A125-A169CADBE0C4}" type="presParOf" srcId="{51BCC039-4192-4E03-9526-E2EF6B379DEB}" destId="{A8A74A8D-3F41-4D5C-BD70-FD6EDC759066}" srcOrd="3" destOrd="0" presId="urn:microsoft.com/office/officeart/2008/layout/VerticalCurvedList"/>
    <dgm:cxn modelId="{F0C9C484-A0EE-42E7-9951-8E8A4330060D}" type="presParOf" srcId="{6FCB4E36-C0D4-4525-868C-C4A4BAEB6199}" destId="{D7671865-C76C-40A7-A6EE-0C60FA969232}" srcOrd="1" destOrd="0" presId="urn:microsoft.com/office/officeart/2008/layout/VerticalCurvedList"/>
    <dgm:cxn modelId="{9A477566-03DA-4E38-8546-B7462A977F40}" type="presParOf" srcId="{6FCB4E36-C0D4-4525-868C-C4A4BAEB6199}" destId="{3FF240C9-67C4-479B-91B0-9ECC4A7F9EAB}" srcOrd="2" destOrd="0" presId="urn:microsoft.com/office/officeart/2008/layout/VerticalCurvedList"/>
    <dgm:cxn modelId="{16910648-062C-48F9-9A59-F4FAFE029DD0}" type="presParOf" srcId="{3FF240C9-67C4-479B-91B0-9ECC4A7F9EAB}" destId="{82BE4DE3-6744-4320-B078-B9E1568ADC59}" srcOrd="0" destOrd="0" presId="urn:microsoft.com/office/officeart/2008/layout/VerticalCurvedList"/>
    <dgm:cxn modelId="{5E29FA30-C5EF-470C-A5FC-070A12AF3579}" type="presParOf" srcId="{6FCB4E36-C0D4-4525-868C-C4A4BAEB6199}" destId="{301590D1-ACFC-4AA1-92D0-A5F60EC32B72}" srcOrd="3" destOrd="0" presId="urn:microsoft.com/office/officeart/2008/layout/VerticalCurvedList"/>
    <dgm:cxn modelId="{C355B129-83EA-4A63-BF31-45B461C1178A}" type="presParOf" srcId="{6FCB4E36-C0D4-4525-868C-C4A4BAEB6199}" destId="{73A368D9-27A7-4224-8941-66813EB1FADE}" srcOrd="4" destOrd="0" presId="urn:microsoft.com/office/officeart/2008/layout/VerticalCurvedList"/>
    <dgm:cxn modelId="{8FB76992-7251-433C-9011-3A084664ADC9}" type="presParOf" srcId="{73A368D9-27A7-4224-8941-66813EB1FADE}" destId="{BDBFE145-2D7A-49C7-9C22-AE9B28EC21B1}" srcOrd="0" destOrd="0" presId="urn:microsoft.com/office/officeart/2008/layout/VerticalCurvedList"/>
    <dgm:cxn modelId="{9C29348E-3E46-4CAD-BE0B-02634FEFC58A}" type="presParOf" srcId="{6FCB4E36-C0D4-4525-868C-C4A4BAEB6199}" destId="{94F6C8FB-43A1-46AB-959C-486EF29B4A61}" srcOrd="5" destOrd="0" presId="urn:microsoft.com/office/officeart/2008/layout/VerticalCurvedList"/>
    <dgm:cxn modelId="{9C605019-13CE-4AA2-B62F-0F717C7AAE20}" type="presParOf" srcId="{6FCB4E36-C0D4-4525-868C-C4A4BAEB6199}" destId="{95F590A3-3D79-4F68-A20B-2FA4FF3F48A2}" srcOrd="6" destOrd="0" presId="urn:microsoft.com/office/officeart/2008/layout/VerticalCurvedList"/>
    <dgm:cxn modelId="{701DC8B7-5F70-4833-9363-5E08DE643383}" type="presParOf" srcId="{95F590A3-3D79-4F68-A20B-2FA4FF3F48A2}" destId="{4C71ED30-3418-47BD-B054-9886F46C064B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41B95-F465-4117-9F1A-EADF37DBB26E}" type="datetimeFigureOut">
              <a:rPr lang="es-AR" smtClean="0"/>
              <a:pPr/>
              <a:t>4/2/2020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FC8BC-53B0-45DD-8182-6B69F36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743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99BB-4054-4310-BEAC-70731C219893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523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99BB-4054-4310-BEAC-70731C219893}" type="slidenum">
              <a:rPr lang="es-AR" smtClean="0"/>
              <a:pPr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236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99BB-4054-4310-BEAC-70731C219893}" type="slidenum">
              <a:rPr lang="es-AR" smtClean="0"/>
              <a:pPr/>
              <a:t>34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299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99BB-4054-4310-BEAC-70731C219893}" type="slidenum">
              <a:rPr lang="es-AR" smtClean="0"/>
              <a:pPr/>
              <a:t>54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107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99BB-4054-4310-BEAC-70731C219893}" type="slidenum">
              <a:rPr lang="es-AR" smtClean="0"/>
              <a:pPr/>
              <a:t>60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815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99BB-4054-4310-BEAC-70731C219893}" type="slidenum">
              <a:rPr lang="es-AR" smtClean="0"/>
              <a:pPr/>
              <a:t>61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400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56D5-4328-4243-8936-1BD9C884E50D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A822-4713-490A-91CD-A3159844224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F6FA-5326-442F-99C6-685FE263283B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2A47-54B9-4CC5-B920-496C941F32D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EA12-D2E8-4B9C-9D38-428005EE35A1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BFD5-2B98-4025-A7EC-C44290D7C35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9B4F-6157-4361-A68A-49D6D171C4D5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0DB1-D6F8-4CFF-BC5A-7E87B3E0644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54C7-DBCB-4363-8476-D54300100629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71AC-3886-49E1-94E4-E185296DB2D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4D88-D62B-4617-807D-3269AF8F252E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95C7-A6E1-45A8-BB8F-63DB51DE908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1A1D-D424-4528-8DBE-FC0283091743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F8BD-648C-435C-8BC7-6B0A1D6A92B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8DEF-71C0-4EE9-B6EB-4A277D46ECC7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C5FD-C0F3-4523-B4A7-692AA10A62E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1927-2CAF-4934-8F48-A2C2A24872CD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5185-CDDC-453A-BE86-30BBD6B1359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08C8-C386-428A-8577-AF5CD061992F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E7B3-089F-48D9-A727-2EE982578AF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2802-30B9-4553-A840-82401639A6F4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359F-5389-4A8F-841D-EEF3F95D41D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2588FD-3B3C-493C-9E4C-443ECD9FCF17}" type="datetimeFigureOut">
              <a:rPr lang="es-AR"/>
              <a:pPr>
                <a:defRPr/>
              </a:pPr>
              <a:t>4/2/2020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0258A-7ACA-4165-960A-E6B4DE239AD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%20capacitacion.pptx#-1,6,Diapositiva 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presentacion%20capacitacion.pptx#-1,8,Diapositiva 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%20capacitacion.pptx#-1,6,Diapositiva 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%20capacitacion.pptx#-1,6,Diapositiva 6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uenosaires.gob.ar/tramites/titulos-certificados-y-legalizaciones-ministerio-de-educacion-e-innovacion" TargetMode="External"/><Relationship Id="rId4" Type="http://schemas.openxmlformats.org/officeDocument/2006/relationships/hyperlink" Target="https://legalizaciones.mininterior.gob.ar/public/controller/turnos.ph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mision.titulos@bue.edu.a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%20capacitacion.pptx#-1,6,Diapositiva 6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enosaires.gob.a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sultas.clasificacion@bue.edu.ar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rmacion.docente@bue.edu.ar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enosaires.gob.ar/educacion/docentes/actos-publicos-e-informacion-de-las-junta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ciondocente@bue.edu.a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mision.titulos@bue.edu.ar" TargetMode="External"/><Relationship Id="rId4" Type="http://schemas.openxmlformats.org/officeDocument/2006/relationships/hyperlink" Target="mailto:consultas.clasificacion@bue.edu.a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700" y="211138"/>
            <a:ext cx="12179300" cy="6599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grpSp>
        <p:nvGrpSpPr>
          <p:cNvPr id="23554" name="Grupo 3"/>
          <p:cNvGrpSpPr>
            <a:grpSpLocks/>
          </p:cNvGrpSpPr>
          <p:nvPr/>
        </p:nvGrpSpPr>
        <p:grpSpPr bwMode="auto">
          <a:xfrm>
            <a:off x="0" y="-6350"/>
            <a:ext cx="12192000" cy="6843713"/>
            <a:chOff x="13447" y="-13539"/>
            <a:chExt cx="12192000" cy="6842511"/>
          </a:xfrm>
        </p:grpSpPr>
        <p:sp>
          <p:nvSpPr>
            <p:cNvPr id="5" name="5 Rectángulo">
              <a:extLst/>
            </p:cNvPr>
            <p:cNvSpPr/>
            <p:nvPr/>
          </p:nvSpPr>
          <p:spPr bwMode="auto">
            <a:xfrm>
              <a:off x="13447" y="-13539"/>
              <a:ext cx="12192000" cy="24443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/>
            </a:p>
          </p:txBody>
        </p:sp>
        <p:pic>
          <p:nvPicPr>
            <p:cNvPr id="23559" name="Imagen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7" y="5611528"/>
              <a:ext cx="12178552" cy="1217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Grupo 8"/>
          <p:cNvGrpSpPr>
            <a:grpSpLocks/>
          </p:cNvGrpSpPr>
          <p:nvPr/>
        </p:nvGrpSpPr>
        <p:grpSpPr bwMode="auto">
          <a:xfrm>
            <a:off x="587374" y="2317011"/>
            <a:ext cx="10295274" cy="2655964"/>
            <a:chOff x="587187" y="2339788"/>
            <a:chExt cx="10295738" cy="2656395"/>
          </a:xfrm>
        </p:grpSpPr>
        <p:sp>
          <p:nvSpPr>
            <p:cNvPr id="7" name="Rectángulo 6"/>
            <p:cNvSpPr/>
            <p:nvPr/>
          </p:nvSpPr>
          <p:spPr>
            <a:xfrm>
              <a:off x="587187" y="2564354"/>
              <a:ext cx="10295738" cy="243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387E"/>
                </a:buClr>
                <a:buFont typeface="Arial"/>
                <a:buNone/>
                <a:defRPr/>
              </a:pPr>
              <a:endParaRPr lang="es-A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ok" pitchFamily="50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387E"/>
                </a:buClr>
                <a:buFont typeface="Arial"/>
                <a:buNone/>
                <a:defRPr/>
              </a:pPr>
              <a:endParaRPr lang="es-AR" sz="1600" b="1" dirty="0">
                <a:solidFill>
                  <a:srgbClr val="FFD966"/>
                </a:solidFill>
                <a:latin typeface="Gotham Rounded Book" pitchFamily="50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387E"/>
                </a:buClr>
                <a:buFont typeface="Arial"/>
                <a:buNone/>
                <a:defRPr/>
              </a:pPr>
              <a:r>
                <a:rPr lang="es-AR" sz="5400" b="1" dirty="0">
                  <a:solidFill>
                    <a:schemeClr val="accent4"/>
                  </a:solidFill>
                  <a:latin typeface="Gotham Rounded Book" pitchFamily="50" charset="0"/>
                </a:rPr>
                <a:t>SISTEMA DE CLASIFICACIÓN DOCENTE</a:t>
              </a:r>
              <a:endParaRPr lang="es-AR" sz="5400" dirty="0">
                <a:solidFill>
                  <a:schemeClr val="accent4"/>
                </a:solidFill>
                <a:latin typeface="Gotham Rounded Book" pitchFamily="50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99906" y="2339788"/>
              <a:ext cx="5324715" cy="80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28862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20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344008" y="3029246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NUEVO USUARIO</a:t>
            </a:r>
          </a:p>
        </p:txBody>
      </p:sp>
    </p:spTree>
    <p:extLst>
      <p:ext uri="{BB962C8B-B14F-4D97-AF65-F5344CB8AC3E}">
        <p14:creationId xmlns:p14="http://schemas.microsoft.com/office/powerpoint/2010/main" val="166944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169" t="8367" r="5468" b="6250"/>
          <a:stretch>
            <a:fillRect/>
          </a:stretch>
        </p:blipFill>
        <p:spPr bwMode="auto">
          <a:xfrm>
            <a:off x="640376" y="531845"/>
            <a:ext cx="10757426" cy="57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5595934" y="3714752"/>
            <a:ext cx="1209128" cy="2989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899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889" t="8898" r="21189" b="5556"/>
          <a:stretch>
            <a:fillRect/>
          </a:stretch>
        </p:blipFill>
        <p:spPr bwMode="auto">
          <a:xfrm>
            <a:off x="1881158" y="0"/>
            <a:ext cx="8401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954935" y="6072206"/>
            <a:ext cx="2500330" cy="28575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145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 r="1919" b="5520"/>
          <a:stretch>
            <a:fillRect/>
          </a:stretch>
        </p:blipFill>
        <p:spPr bwMode="auto">
          <a:xfrm>
            <a:off x="1369452" y="502276"/>
            <a:ext cx="9654449" cy="52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pres?slideindex=6&amp;slidetitle=Diapositiva 6"/>
          </p:cNvPr>
          <p:cNvSpPr/>
          <p:nvPr/>
        </p:nvSpPr>
        <p:spPr>
          <a:xfrm>
            <a:off x="5270337" y="5150194"/>
            <a:ext cx="1316741" cy="29260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4491563" y="3543535"/>
            <a:ext cx="1170436" cy="43891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928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>
            <a:hlinkClick r:id="rId2" action="ppaction://hlinkpres?slideindex=8&amp;slidetitle=Diapositiva 8"/>
          </p:cNvPr>
          <p:cNvSpPr/>
          <p:nvPr/>
        </p:nvSpPr>
        <p:spPr>
          <a:xfrm>
            <a:off x="3309918" y="3786190"/>
            <a:ext cx="357190" cy="35719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2166910" y="785794"/>
            <a:ext cx="642942" cy="35719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/>
          <p:cNvGrpSpPr/>
          <p:nvPr/>
        </p:nvGrpSpPr>
        <p:grpSpPr>
          <a:xfrm>
            <a:off x="1369454" y="399246"/>
            <a:ext cx="9513194" cy="6158417"/>
            <a:chOff x="0" y="428604"/>
            <a:chExt cx="9144000" cy="5858602"/>
          </a:xfrm>
        </p:grpSpPr>
        <p:pic>
          <p:nvPicPr>
            <p:cNvPr id="1026" name="Picture 2" descr="C:\Users\guido.roman\Downloads\image.png"/>
            <p:cNvPicPr>
              <a:picLocks noChangeAspect="1" noChangeArrowheads="1"/>
            </p:cNvPicPr>
            <p:nvPr/>
          </p:nvPicPr>
          <p:blipFill>
            <a:blip r:embed="rId3"/>
            <a:srcRect l="10937" t="5957" r="10156" b="4166"/>
            <a:stretch>
              <a:fillRect/>
            </a:stretch>
          </p:blipFill>
          <p:spPr bwMode="auto">
            <a:xfrm>
              <a:off x="0" y="428604"/>
              <a:ext cx="9144000" cy="5858602"/>
            </a:xfrm>
            <a:prstGeom prst="rect">
              <a:avLst/>
            </a:prstGeom>
            <a:noFill/>
          </p:spPr>
        </p:pic>
        <p:sp>
          <p:nvSpPr>
            <p:cNvPr id="2" name="Rectángulo 1"/>
            <p:cNvSpPr/>
            <p:nvPr/>
          </p:nvSpPr>
          <p:spPr>
            <a:xfrm>
              <a:off x="8244408" y="908720"/>
              <a:ext cx="720080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4727848" y="908720"/>
            <a:ext cx="115212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por título</a:t>
            </a:r>
          </a:p>
        </p:txBody>
      </p:sp>
      <p:pic>
        <p:nvPicPr>
          <p:cNvPr id="7" name="Picture 2" descr="C:\Users\ludmila.pereyra\Downloads\encabeza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46" y="1965373"/>
            <a:ext cx="9244141" cy="15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5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13" name="1 Rectángulo"/>
          <p:cNvSpPr/>
          <p:nvPr/>
        </p:nvSpPr>
        <p:spPr>
          <a:xfrm>
            <a:off x="1344008" y="3029246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Completar los datos</a:t>
            </a:r>
          </a:p>
        </p:txBody>
      </p:sp>
    </p:spTree>
    <p:extLst>
      <p:ext uri="{BB962C8B-B14F-4D97-AF65-F5344CB8AC3E}">
        <p14:creationId xmlns:p14="http://schemas.microsoft.com/office/powerpoint/2010/main" val="248840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381225" y="0"/>
            <a:ext cx="7732737" cy="6858000"/>
            <a:chOff x="857224" y="0"/>
            <a:chExt cx="7732737" cy="6858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 l="27473" t="8758" r="24780" b="15924"/>
            <a:stretch>
              <a:fillRect/>
            </a:stretch>
          </p:blipFill>
          <p:spPr bwMode="auto">
            <a:xfrm>
              <a:off x="857224" y="0"/>
              <a:ext cx="773273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Rectángulo 1"/>
            <p:cNvSpPr/>
            <p:nvPr/>
          </p:nvSpPr>
          <p:spPr>
            <a:xfrm>
              <a:off x="7380312" y="332656"/>
              <a:ext cx="720080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639616" y="1556792"/>
            <a:ext cx="6057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4943872" y="1572816"/>
            <a:ext cx="6057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3791744" y="2060848"/>
            <a:ext cx="60570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2623897" y="3257601"/>
            <a:ext cx="835098" cy="95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2623897" y="4653136"/>
            <a:ext cx="60570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7320136" y="4581128"/>
            <a:ext cx="6057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3791744" y="5517232"/>
            <a:ext cx="60570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4969096" y="5517232"/>
            <a:ext cx="105489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5037064" y="306432"/>
            <a:ext cx="60570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60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600" t="13578" r="10706" b="5704"/>
          <a:stretch/>
        </p:blipFill>
        <p:spPr>
          <a:xfrm>
            <a:off x="1524000" y="764704"/>
            <a:ext cx="9809407" cy="558591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101229" y="1196752"/>
            <a:ext cx="108012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706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10" name="1 Rectángulo"/>
          <p:cNvSpPr/>
          <p:nvPr/>
        </p:nvSpPr>
        <p:spPr>
          <a:xfrm>
            <a:off x="1344008" y="2823182"/>
            <a:ext cx="94658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CARGA DE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273654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10" name="1 Rectángulo"/>
          <p:cNvSpPr/>
          <p:nvPr/>
        </p:nvSpPr>
        <p:spPr>
          <a:xfrm>
            <a:off x="1344008" y="3029246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Títulos</a:t>
            </a:r>
          </a:p>
        </p:txBody>
      </p:sp>
    </p:spTree>
    <p:extLst>
      <p:ext uri="{BB962C8B-B14F-4D97-AF65-F5344CB8AC3E}">
        <p14:creationId xmlns:p14="http://schemas.microsoft.com/office/powerpoint/2010/main" val="360881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528033" y="-2"/>
            <a:ext cx="11165984" cy="6858002"/>
            <a:chOff x="-1031344" y="354697"/>
            <a:chExt cx="10175344" cy="698721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5169" t="8367" r="5468" b="6250"/>
            <a:stretch>
              <a:fillRect/>
            </a:stretch>
          </p:blipFill>
          <p:spPr bwMode="auto">
            <a:xfrm>
              <a:off x="-1031344" y="354697"/>
              <a:ext cx="10175344" cy="6987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Rectángulo"/>
            <p:cNvSpPr/>
            <p:nvPr/>
          </p:nvSpPr>
          <p:spPr>
            <a:xfrm>
              <a:off x="642910" y="2071678"/>
              <a:ext cx="778674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9" name="3 Rectángulo"/>
          <p:cNvSpPr/>
          <p:nvPr/>
        </p:nvSpPr>
        <p:spPr>
          <a:xfrm>
            <a:off x="1021534" y="1094797"/>
            <a:ext cx="1014893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Opciones de INGRESO al SCD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32765917"/>
              </p:ext>
            </p:extLst>
          </p:nvPr>
        </p:nvGraphicFramePr>
        <p:xfrm>
          <a:off x="2288014" y="2047741"/>
          <a:ext cx="7718871" cy="434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55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599" t="13579" r="10707" b="5704"/>
          <a:stretch/>
        </p:blipFill>
        <p:spPr>
          <a:xfrm>
            <a:off x="1524000" y="836713"/>
            <a:ext cx="9144000" cy="520699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560316" y="1196752"/>
            <a:ext cx="108012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3662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599" t="13579" r="9046" b="5704"/>
          <a:stretch/>
        </p:blipFill>
        <p:spPr>
          <a:xfrm>
            <a:off x="1525161" y="836712"/>
            <a:ext cx="9165213" cy="511256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264352" y="1196752"/>
            <a:ext cx="129614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: hacia la izquierda 3">
            <a:extLst>
              <a:ext uri="{FF2B5EF4-FFF2-40B4-BE49-F238E27FC236}">
                <a16:creationId xmlns="" xmlns:a16="http://schemas.microsoft.com/office/drawing/2014/main" id="{CB9AE6EB-9A99-4C44-8928-2224D2692132}"/>
              </a:ext>
            </a:extLst>
          </p:cNvPr>
          <p:cNvSpPr/>
          <p:nvPr/>
        </p:nvSpPr>
        <p:spPr>
          <a:xfrm>
            <a:off x="7608168" y="3392996"/>
            <a:ext cx="720080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066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855" t="13782" r="9790" b="5500"/>
          <a:stretch/>
        </p:blipFill>
        <p:spPr>
          <a:xfrm>
            <a:off x="1600023" y="836712"/>
            <a:ext cx="9036127" cy="5040560"/>
          </a:xfrm>
          <a:prstGeom prst="rect">
            <a:avLst/>
          </a:prstGeom>
        </p:spPr>
      </p:pic>
      <p:sp>
        <p:nvSpPr>
          <p:cNvPr id="5" name="8 Rectángulo"/>
          <p:cNvSpPr/>
          <p:nvPr/>
        </p:nvSpPr>
        <p:spPr>
          <a:xfrm>
            <a:off x="9552384" y="1196752"/>
            <a:ext cx="86409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2 Elipse"/>
          <p:cNvSpPr/>
          <p:nvPr/>
        </p:nvSpPr>
        <p:spPr>
          <a:xfrm>
            <a:off x="10132801" y="4869160"/>
            <a:ext cx="311224" cy="288032"/>
          </a:xfrm>
          <a:prstGeom prst="ellipse">
            <a:avLst/>
          </a:prstGeom>
          <a:solidFill>
            <a:srgbClr val="FFFF00">
              <a:alpha val="4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344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46" t="13579" r="10153" b="5704"/>
          <a:stretch/>
        </p:blipFill>
        <p:spPr>
          <a:xfrm>
            <a:off x="1538290" y="980729"/>
            <a:ext cx="9144000" cy="5135671"/>
          </a:xfrm>
          <a:prstGeom prst="rect">
            <a:avLst/>
          </a:prstGeom>
        </p:spPr>
      </p:pic>
      <p:sp>
        <p:nvSpPr>
          <p:cNvPr id="5" name="3 Rectángulo">
            <a:hlinkClick r:id="rId3" action="ppaction://hlinkpres?slideindex=6&amp;slidetitle=Diapositiva 6"/>
          </p:cNvPr>
          <p:cNvSpPr/>
          <p:nvPr/>
        </p:nvSpPr>
        <p:spPr>
          <a:xfrm>
            <a:off x="6456040" y="3284984"/>
            <a:ext cx="1152128" cy="72008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hacia la izquierda 3">
            <a:extLst>
              <a:ext uri="{FF2B5EF4-FFF2-40B4-BE49-F238E27FC236}">
                <a16:creationId xmlns="" xmlns:a16="http://schemas.microsoft.com/office/drawing/2014/main" id="{CB9AE6EB-9A99-4C44-8928-2224D2692132}"/>
              </a:ext>
            </a:extLst>
          </p:cNvPr>
          <p:cNvSpPr/>
          <p:nvPr/>
        </p:nvSpPr>
        <p:spPr>
          <a:xfrm>
            <a:off x="6281084" y="2780928"/>
            <a:ext cx="720080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9624392" y="1412776"/>
            <a:ext cx="93610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0589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493" t="13579" r="10152" b="5704"/>
          <a:stretch/>
        </p:blipFill>
        <p:spPr>
          <a:xfrm>
            <a:off x="1524001" y="764704"/>
            <a:ext cx="9143999" cy="504056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624392" y="1196752"/>
            <a:ext cx="86409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530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046" t="26376" r="10707" b="12594"/>
          <a:stretch/>
        </p:blipFill>
        <p:spPr>
          <a:xfrm>
            <a:off x="1524000" y="1340768"/>
            <a:ext cx="9144000" cy="3909848"/>
          </a:xfrm>
          <a:prstGeom prst="rect">
            <a:avLst/>
          </a:prstGeom>
        </p:spPr>
      </p:pic>
      <p:sp>
        <p:nvSpPr>
          <p:cNvPr id="3" name="3 Rectángulo">
            <a:hlinkClick r:id="rId3" action="ppaction://hlinkpres?slideindex=6&amp;slidetitle=Diapositiva 6"/>
          </p:cNvPr>
          <p:cNvSpPr/>
          <p:nvPr/>
        </p:nvSpPr>
        <p:spPr>
          <a:xfrm>
            <a:off x="1631505" y="4437112"/>
            <a:ext cx="3816424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062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9" name="1 Rectángulo"/>
          <p:cNvSpPr/>
          <p:nvPr/>
        </p:nvSpPr>
        <p:spPr>
          <a:xfrm>
            <a:off x="1344008" y="3029246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Legalizaciones de Títulos</a:t>
            </a:r>
          </a:p>
        </p:txBody>
      </p:sp>
    </p:spTree>
    <p:extLst>
      <p:ext uri="{BB962C8B-B14F-4D97-AF65-F5344CB8AC3E}">
        <p14:creationId xmlns:p14="http://schemas.microsoft.com/office/powerpoint/2010/main" val="326817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423592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703512" y="1644252"/>
            <a:ext cx="8869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Títulos secundarios</a:t>
            </a:r>
            <a:r>
              <a:rPr lang="es-MX" b="1" dirty="0"/>
              <a:t>: </a:t>
            </a:r>
            <a:r>
              <a:rPr lang="es-MX" dirty="0"/>
              <a:t>En caso de ser anterior al 01/01/2010 debe tener el sello del Ministerio del Interior. Solicitar turno a través de la página: </a:t>
            </a:r>
            <a:r>
              <a:rPr lang="es-MX" dirty="0">
                <a:hlinkClick r:id="rId4"/>
              </a:rPr>
              <a:t>https://legalizaciones.mininterior.gob.ar/public/controller/turnos.php</a:t>
            </a:r>
            <a:endParaRPr lang="es-MX" dirty="0"/>
          </a:p>
          <a:p>
            <a:r>
              <a:rPr lang="es-MX" dirty="0"/>
              <a:t>Si es posterior al 01/01/2010, debe tener el sello de la Gerencia Operativa de Títulos y Legalizaciones. Solicitar turno a través de la página: </a:t>
            </a:r>
            <a:r>
              <a:rPr lang="es-MX" dirty="0">
                <a:hlinkClick r:id="rId5"/>
              </a:rPr>
              <a:t>https://www.buenosaires.gob.ar/tramites/titulos-certificados-y-legalizaciones-ministerio-de-educacion-e-innovacion</a:t>
            </a:r>
            <a:endParaRPr lang="es-MX" dirty="0"/>
          </a:p>
          <a:p>
            <a:r>
              <a:rPr lang="es-MX" dirty="0"/>
              <a:t> </a:t>
            </a:r>
            <a:endParaRPr lang="es-MX" b="1" u="sng" dirty="0"/>
          </a:p>
          <a:p>
            <a:r>
              <a:rPr lang="es-MX" b="1" u="sng" dirty="0"/>
              <a:t>Títulos terciarios:</a:t>
            </a:r>
            <a:r>
              <a:rPr lang="es-MX" dirty="0"/>
              <a:t> Debe tener el sello de la Gerencia Operativa de Títulos y Legalizaciones. Solicitar turno a través de la página: </a:t>
            </a:r>
            <a:r>
              <a:rPr lang="es-MX" dirty="0">
                <a:hlinkClick r:id="rId5"/>
              </a:rPr>
              <a:t>https://www.buenosaires.gob.ar/tramites/titulos-certificados-y-legalizaciones-ministerio-de-educacion-e-innovacion</a:t>
            </a:r>
            <a:endParaRPr lang="es-MX" dirty="0"/>
          </a:p>
          <a:p>
            <a:r>
              <a:rPr lang="es-MX" dirty="0"/>
              <a:t>(en caso de tener el sello del Ministerio del Interior, no hace falta esta legalización).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3969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10" name="1 Rectángulo"/>
          <p:cNvSpPr/>
          <p:nvPr/>
        </p:nvSpPr>
        <p:spPr>
          <a:xfrm>
            <a:off x="1344008" y="3029246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Realizar INSCRIPCIONES</a:t>
            </a:r>
          </a:p>
        </p:txBody>
      </p:sp>
    </p:spTree>
    <p:extLst>
      <p:ext uri="{BB962C8B-B14F-4D97-AF65-F5344CB8AC3E}">
        <p14:creationId xmlns:p14="http://schemas.microsoft.com/office/powerpoint/2010/main" val="862138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3 Grupo"/>
          <p:cNvGrpSpPr>
            <a:grpSpLocks/>
          </p:cNvGrpSpPr>
          <p:nvPr/>
        </p:nvGrpSpPr>
        <p:grpSpPr bwMode="auto">
          <a:xfrm>
            <a:off x="643943" y="540911"/>
            <a:ext cx="11506804" cy="6207619"/>
            <a:chOff x="-31902" y="1071546"/>
            <a:chExt cx="9806619" cy="526803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806619" cy="526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968419" y="1443799"/>
            <a:ext cx="8399074" cy="48797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 complementaria:</a:t>
            </a:r>
            <a:r>
              <a:rPr lang="es-MX" dirty="0"/>
              <a:t> Se realiza del </a:t>
            </a:r>
            <a:r>
              <a:rPr lang="es-MX" b="1" dirty="0"/>
              <a:t>1 de Marzo al 31 de Marzo del año en curso</a:t>
            </a:r>
            <a:r>
              <a:rPr lang="es-MX" dirty="0"/>
              <a:t>. La misma se hace a través del sistema de clasificación. </a:t>
            </a:r>
          </a:p>
          <a:p>
            <a:pPr algn="just"/>
            <a:r>
              <a:rPr lang="es-MX" dirty="0"/>
              <a:t>Se debe realizar la inscripción y la carga de documentación. Por último, se valida la documentación cargada sin turno previo, en Constitución 1137.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¿Quiénes realizan esa inscripción? Únicamente los docentes que obtuvieron un título nuevo con fecha comprendida entre el </a:t>
            </a:r>
            <a:r>
              <a:rPr lang="es-MX" b="1" dirty="0"/>
              <a:t>1 de Abril del año anterior hasta el 31 de Marzo del año en curso.</a:t>
            </a:r>
          </a:p>
          <a:p>
            <a:pPr algn="just"/>
            <a:r>
              <a:rPr lang="es-MX" dirty="0"/>
              <a:t>Aquellos docentes que realizan está inscripción podrán figurar en un listado complementario para trabajar durante ese mismo año.</a:t>
            </a:r>
          </a:p>
          <a:p>
            <a:pPr algn="just"/>
            <a:r>
              <a:rPr lang="es-MX" dirty="0"/>
              <a:t>  </a:t>
            </a:r>
          </a:p>
          <a:p>
            <a:pPr algn="just"/>
            <a:r>
              <a:rPr lang="es-MX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 ordinaria:</a:t>
            </a:r>
            <a:r>
              <a:rPr lang="es-MX" dirty="0"/>
              <a:t> El sistema permite realizar la inscripción desde el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de Mayo al 30 de Abril</a:t>
            </a:r>
            <a:r>
              <a:rPr lang="es-MX" dirty="0"/>
              <a:t> del año de Concurso, momento en que se cierra la inscripción.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¿Quiénes realizan esa inscripción? Todos los docentes. Es una inscripción anual y obligatoria para poder figurar en el listado oficial del siguiente año.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499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5583" y="188641"/>
            <a:ext cx="101008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Página de Clasificación Docente</a:t>
            </a:r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clasificaciondocente.buenosaires.gob.ar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46" t="13578" r="5172" b="5704"/>
          <a:stretch/>
        </p:blipFill>
        <p:spPr>
          <a:xfrm>
            <a:off x="1524003" y="1700809"/>
            <a:ext cx="9144000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5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599" t="13579" r="10153" b="7673"/>
          <a:stretch/>
        </p:blipFill>
        <p:spPr>
          <a:xfrm>
            <a:off x="1523999" y="1019637"/>
            <a:ext cx="9136016" cy="5040560"/>
          </a:xfrm>
          <a:prstGeom prst="rect">
            <a:avLst/>
          </a:prstGeom>
        </p:spPr>
      </p:pic>
      <p:sp>
        <p:nvSpPr>
          <p:cNvPr id="7" name="3 Rectángulo"/>
          <p:cNvSpPr/>
          <p:nvPr/>
        </p:nvSpPr>
        <p:spPr>
          <a:xfrm>
            <a:off x="696370" y="155147"/>
            <a:ext cx="1054259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1) Seleccionar DISTRITO o ZONA</a:t>
            </a:r>
          </a:p>
        </p:txBody>
      </p:sp>
      <p:sp>
        <p:nvSpPr>
          <p:cNvPr id="8" name="3 Rectángulo"/>
          <p:cNvSpPr/>
          <p:nvPr/>
        </p:nvSpPr>
        <p:spPr>
          <a:xfrm>
            <a:off x="1649404" y="5897630"/>
            <a:ext cx="8885207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(Sólo algunas Áreas)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480376" y="1412776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3814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99" t="13579" r="9046" b="5704"/>
          <a:stretch/>
        </p:blipFill>
        <p:spPr>
          <a:xfrm>
            <a:off x="1128043" y="759854"/>
            <a:ext cx="9539957" cy="532160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480376" y="1168077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8836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561" t="13579" r="20668" b="7673"/>
          <a:stretch/>
        </p:blipFill>
        <p:spPr>
          <a:xfrm>
            <a:off x="1524000" y="0"/>
            <a:ext cx="9144000" cy="677333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480376" y="404664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2 Rectángulo"/>
          <p:cNvSpPr/>
          <p:nvPr/>
        </p:nvSpPr>
        <p:spPr>
          <a:xfrm>
            <a:off x="1631504" y="6237312"/>
            <a:ext cx="792088" cy="536020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6 Flecha derecha"/>
          <p:cNvSpPr/>
          <p:nvPr/>
        </p:nvSpPr>
        <p:spPr>
          <a:xfrm rot="10800000">
            <a:off x="3143672" y="6253294"/>
            <a:ext cx="936104" cy="50405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082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>
            <a:off x="1649404" y="155148"/>
            <a:ext cx="8885207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2) Hacer las INSCRIPCIONES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580" t="13579" r="14027" b="10626"/>
          <a:stretch/>
        </p:blipFill>
        <p:spPr>
          <a:xfrm>
            <a:off x="1527500" y="1196753"/>
            <a:ext cx="9140500" cy="545595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598938" y="1628800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2922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811524" y="1946446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u="sng" dirty="0"/>
              <a:t>Incumbencias de títulos:</a:t>
            </a:r>
            <a:r>
              <a:rPr lang="es-MX" sz="2800" dirty="0"/>
              <a:t> </a:t>
            </a:r>
          </a:p>
          <a:p>
            <a:endParaRPr lang="es-MX" dirty="0"/>
          </a:p>
          <a:p>
            <a:r>
              <a:rPr lang="es-MX" dirty="0"/>
              <a:t>Para poder conocer para qué cargos y/o asignaturas habilita el título, se debe enviar un correo detallando el mismo, con su procedencia y resolución, a la siguiente dirección:</a:t>
            </a:r>
          </a:p>
          <a:p>
            <a:endParaRPr lang="es-MX" dirty="0"/>
          </a:p>
          <a:p>
            <a:pPr algn="ctr"/>
            <a:r>
              <a:rPr lang="es-MX" sz="2000" dirty="0">
                <a:hlinkClick r:id="rId4"/>
              </a:rPr>
              <a:t>comision.titulos@bue.edu.ar</a:t>
            </a:r>
            <a:endParaRPr lang="es-MX" sz="2000" dirty="0"/>
          </a:p>
          <a:p>
            <a:endParaRPr lang="es-MX" dirty="0"/>
          </a:p>
          <a:p>
            <a:r>
              <a:rPr lang="es-MX" dirty="0"/>
              <a:t>Desde allí, se enviará un archivo con las incumbencias detalladas según área y calidad de título.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5851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028" t="13579" r="14580" b="7673"/>
          <a:stretch/>
        </p:blipFill>
        <p:spPr>
          <a:xfrm>
            <a:off x="1513657" y="692696"/>
            <a:ext cx="9172920" cy="568863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613766" y="1124744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5923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726" t="13578" r="6279" b="5704"/>
          <a:stretch/>
        </p:blipFill>
        <p:spPr>
          <a:xfrm>
            <a:off x="1524000" y="932926"/>
            <a:ext cx="9144000" cy="471577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613766" y="1340768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6523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580" t="13579" r="14027" b="5704"/>
          <a:stretch/>
        </p:blipFill>
        <p:spPr>
          <a:xfrm>
            <a:off x="1524001" y="548680"/>
            <a:ext cx="9144000" cy="58124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613766" y="980728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5146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580" t="13579" r="14027" b="5704"/>
          <a:stretch/>
        </p:blipFill>
        <p:spPr>
          <a:xfrm>
            <a:off x="1524000" y="476672"/>
            <a:ext cx="9144000" cy="58124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480376" y="908720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7637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/>
            <a:srcRect l="17020" t="8789" r="17093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ángulo 2"/>
            <p:cNvSpPr/>
            <p:nvPr/>
          </p:nvSpPr>
          <p:spPr>
            <a:xfrm>
              <a:off x="7972757" y="476672"/>
              <a:ext cx="1152128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4799856" y="476672"/>
            <a:ext cx="144016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por título</a:t>
            </a:r>
          </a:p>
        </p:txBody>
      </p:sp>
    </p:spTree>
    <p:extLst>
      <p:ext uri="{BB962C8B-B14F-4D97-AF65-F5344CB8AC3E}">
        <p14:creationId xmlns:p14="http://schemas.microsoft.com/office/powerpoint/2010/main" val="151045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16" t="13782" r="40230" b="10422"/>
          <a:stretch/>
        </p:blipFill>
        <p:spPr>
          <a:xfrm>
            <a:off x="1525554" y="116632"/>
            <a:ext cx="9143607" cy="662049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142873" y="1988840"/>
            <a:ext cx="3745215" cy="576064"/>
          </a:xfrm>
          <a:prstGeom prst="rect">
            <a:avLst/>
          </a:prstGeom>
          <a:solidFill>
            <a:srgbClr val="FFFF6D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3168346" y="332656"/>
            <a:ext cx="1847534" cy="357190"/>
          </a:xfrm>
          <a:prstGeom prst="rect">
            <a:avLst/>
          </a:prstGeom>
          <a:solidFill>
            <a:srgbClr val="FFFF6D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0916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332" t="17719" r="28607" b="34048"/>
          <a:stretch/>
        </p:blipFill>
        <p:spPr>
          <a:xfrm>
            <a:off x="1847529" y="620688"/>
            <a:ext cx="848812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2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667900" y="1643050"/>
            <a:ext cx="428628" cy="414340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" name="Grupo 1"/>
          <p:cNvGrpSpPr/>
          <p:nvPr/>
        </p:nvGrpSpPr>
        <p:grpSpPr>
          <a:xfrm>
            <a:off x="1524000" y="590930"/>
            <a:ext cx="9144000" cy="5266963"/>
            <a:chOff x="0" y="590929"/>
            <a:chExt cx="9144000" cy="5266963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5" r="2343" b="6250"/>
            <a:stretch>
              <a:fillRect/>
            </a:stretch>
          </p:blipFill>
          <p:spPr bwMode="auto">
            <a:xfrm>
              <a:off x="0" y="590929"/>
              <a:ext cx="9144000" cy="526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7740352" y="1008978"/>
              <a:ext cx="1296144" cy="2597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4871864" y="1008978"/>
            <a:ext cx="1440160" cy="259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por título</a:t>
            </a:r>
          </a:p>
        </p:txBody>
      </p:sp>
      <p:sp>
        <p:nvSpPr>
          <p:cNvPr id="7" name="3 Rectángulo">
            <a:hlinkClick r:id="rId3" action="ppaction://hlinkpres?slideindex=6&amp;slidetitle=Diapositiva 6"/>
          </p:cNvPr>
          <p:cNvSpPr/>
          <p:nvPr/>
        </p:nvSpPr>
        <p:spPr>
          <a:xfrm>
            <a:off x="9667900" y="1651090"/>
            <a:ext cx="316532" cy="420680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3 Rectángulo"/>
          <p:cNvSpPr/>
          <p:nvPr/>
        </p:nvSpPr>
        <p:spPr>
          <a:xfrm>
            <a:off x="1524001" y="5780782"/>
            <a:ext cx="8031804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(Se pueden descargar los comprobantes de inscripción)</a:t>
            </a:r>
          </a:p>
        </p:txBody>
      </p:sp>
    </p:spTree>
    <p:extLst>
      <p:ext uri="{BB962C8B-B14F-4D97-AF65-F5344CB8AC3E}">
        <p14:creationId xmlns:p14="http://schemas.microsoft.com/office/powerpoint/2010/main" val="3737415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095968" y="2303765"/>
            <a:ext cx="45720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Comprobante de inscripción:</a:t>
            </a:r>
          </a:p>
          <a:p>
            <a:pPr algn="ctr"/>
            <a:r>
              <a:rPr lang="es-AR" sz="4800" b="1" dirty="0"/>
              <a:t>GUARDADO</a:t>
            </a:r>
          </a:p>
          <a:p>
            <a:pPr algn="ctr"/>
            <a:r>
              <a:rPr lang="es-AR" sz="4800" b="1" dirty="0"/>
              <a:t>EN DESCARGAS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919536" y="404664"/>
            <a:ext cx="4176464" cy="6048672"/>
            <a:chOff x="1142976" y="1214422"/>
            <a:chExt cx="3000396" cy="4071966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33" t="13637" r="34066" b="8635"/>
            <a:stretch>
              <a:fillRect/>
            </a:stretch>
          </p:blipFill>
          <p:spPr bwMode="auto">
            <a:xfrm>
              <a:off x="1142976" y="1214422"/>
              <a:ext cx="3000396" cy="407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1691680" y="2276872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2267744" y="2035104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28630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63058" y="2708572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Cursos</a:t>
            </a:r>
          </a:p>
        </p:txBody>
      </p:sp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10" name="1 Rectángulo"/>
          <p:cNvSpPr/>
          <p:nvPr/>
        </p:nvSpPr>
        <p:spPr>
          <a:xfrm>
            <a:off x="1344008" y="3029246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Cursos</a:t>
            </a:r>
          </a:p>
        </p:txBody>
      </p:sp>
    </p:spTree>
    <p:extLst>
      <p:ext uri="{BB962C8B-B14F-4D97-AF65-F5344CB8AC3E}">
        <p14:creationId xmlns:p14="http://schemas.microsoft.com/office/powerpoint/2010/main" val="1486616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r="1971" b="7884"/>
          <a:stretch>
            <a:fillRect/>
          </a:stretch>
        </p:blipFill>
        <p:spPr bwMode="auto">
          <a:xfrm>
            <a:off x="1524000" y="785794"/>
            <a:ext cx="9144000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264352" y="1340768"/>
            <a:ext cx="129614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: hacia la izquierda 3">
            <a:extLst>
              <a:ext uri="{FF2B5EF4-FFF2-40B4-BE49-F238E27FC236}">
                <a16:creationId xmlns="" xmlns:a16="http://schemas.microsoft.com/office/drawing/2014/main" id="{DA74F84E-366C-4C73-9E68-E750F6A15F5E}"/>
              </a:ext>
            </a:extLst>
          </p:cNvPr>
          <p:cNvSpPr/>
          <p:nvPr/>
        </p:nvSpPr>
        <p:spPr>
          <a:xfrm>
            <a:off x="2495600" y="4077072"/>
            <a:ext cx="720080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4799856" y="1340768"/>
            <a:ext cx="122413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por título</a:t>
            </a:r>
          </a:p>
        </p:txBody>
      </p:sp>
    </p:spTree>
    <p:extLst>
      <p:ext uri="{BB962C8B-B14F-4D97-AF65-F5344CB8AC3E}">
        <p14:creationId xmlns:p14="http://schemas.microsoft.com/office/powerpoint/2010/main" val="60364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363058" y="2708572"/>
            <a:ext cx="94658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Antecedentes Pedagógicos </a:t>
            </a:r>
          </a:p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 Culturales</a:t>
            </a:r>
          </a:p>
        </p:txBody>
      </p:sp>
    </p:spTree>
    <p:extLst>
      <p:ext uri="{BB962C8B-B14F-4D97-AF65-F5344CB8AC3E}">
        <p14:creationId xmlns:p14="http://schemas.microsoft.com/office/powerpoint/2010/main" val="2375480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r="1971" b="7884"/>
          <a:stretch>
            <a:fillRect/>
          </a:stretch>
        </p:blipFill>
        <p:spPr bwMode="auto">
          <a:xfrm>
            <a:off x="1524000" y="785794"/>
            <a:ext cx="9144000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264352" y="1340768"/>
            <a:ext cx="140364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: hacia la izquierda 3">
            <a:extLst>
              <a:ext uri="{FF2B5EF4-FFF2-40B4-BE49-F238E27FC236}">
                <a16:creationId xmlns="" xmlns:a16="http://schemas.microsoft.com/office/drawing/2014/main" id="{65308BD9-7EEC-4EFF-A82C-F01DC756FA3E}"/>
              </a:ext>
            </a:extLst>
          </p:cNvPr>
          <p:cNvSpPr/>
          <p:nvPr/>
        </p:nvSpPr>
        <p:spPr>
          <a:xfrm>
            <a:off x="4223792" y="4437112"/>
            <a:ext cx="720080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4799856" y="1340768"/>
            <a:ext cx="115212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por título</a:t>
            </a:r>
          </a:p>
        </p:txBody>
      </p:sp>
    </p:spTree>
    <p:extLst>
      <p:ext uri="{BB962C8B-B14F-4D97-AF65-F5344CB8AC3E}">
        <p14:creationId xmlns:p14="http://schemas.microsoft.com/office/powerpoint/2010/main" val="3661607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524000" y="692696"/>
            <a:ext cx="9167848" cy="5904656"/>
            <a:chOff x="0" y="953344"/>
            <a:chExt cx="9167848" cy="590465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9599" t="13579" r="10153" b="5704"/>
            <a:stretch/>
          </p:blipFill>
          <p:spPr>
            <a:xfrm>
              <a:off x="0" y="953344"/>
              <a:ext cx="9167848" cy="51845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Rectángulo 7"/>
            <p:cNvSpPr/>
            <p:nvPr/>
          </p:nvSpPr>
          <p:spPr>
            <a:xfrm>
              <a:off x="107504" y="4697760"/>
              <a:ext cx="871296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860032" y="3583142"/>
              <a:ext cx="3613064" cy="219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7416026" y="1359278"/>
              <a:ext cx="1719808" cy="1701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3" name="3 Rectángulo"/>
          <p:cNvSpPr/>
          <p:nvPr/>
        </p:nvSpPr>
        <p:spPr>
          <a:xfrm>
            <a:off x="1524000" y="4987078"/>
            <a:ext cx="9135834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(Según Art. 17, los antecedentes presentados deberán ser de fecha posterior a la obtención del título del profesorado)</a:t>
            </a:r>
          </a:p>
        </p:txBody>
      </p:sp>
    </p:spTree>
    <p:extLst>
      <p:ext uri="{BB962C8B-B14F-4D97-AF65-F5344CB8AC3E}">
        <p14:creationId xmlns:p14="http://schemas.microsoft.com/office/powerpoint/2010/main" val="1003705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363058" y="2708572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Otros antecedentes</a:t>
            </a:r>
          </a:p>
        </p:txBody>
      </p:sp>
    </p:spTree>
    <p:extLst>
      <p:ext uri="{BB962C8B-B14F-4D97-AF65-F5344CB8AC3E}">
        <p14:creationId xmlns:p14="http://schemas.microsoft.com/office/powerpoint/2010/main" val="448318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r="1971" b="7884"/>
          <a:stretch>
            <a:fillRect/>
          </a:stretch>
        </p:blipFill>
        <p:spPr bwMode="auto">
          <a:xfrm>
            <a:off x="1524000" y="785794"/>
            <a:ext cx="9144000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192344" y="1340768"/>
            <a:ext cx="147565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: hacia la izquierda 3">
            <a:extLst>
              <a:ext uri="{FF2B5EF4-FFF2-40B4-BE49-F238E27FC236}">
                <a16:creationId xmlns="" xmlns:a16="http://schemas.microsoft.com/office/drawing/2014/main" id="{3ED48122-C0AE-4C1F-9A98-E94687A36D7A}"/>
              </a:ext>
            </a:extLst>
          </p:cNvPr>
          <p:cNvSpPr/>
          <p:nvPr/>
        </p:nvSpPr>
        <p:spPr>
          <a:xfrm>
            <a:off x="3143672" y="4797152"/>
            <a:ext cx="720080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4799856" y="1315269"/>
            <a:ext cx="144016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por título</a:t>
            </a:r>
          </a:p>
        </p:txBody>
      </p:sp>
    </p:spTree>
    <p:extLst>
      <p:ext uri="{BB962C8B-B14F-4D97-AF65-F5344CB8AC3E}">
        <p14:creationId xmlns:p14="http://schemas.microsoft.com/office/powerpoint/2010/main" val="211486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58" t="13580" r="1298" b="5704"/>
          <a:stretch/>
        </p:blipFill>
        <p:spPr>
          <a:xfrm>
            <a:off x="1531146" y="2060848"/>
            <a:ext cx="9136855" cy="4330764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7313587" y="3645024"/>
            <a:ext cx="792088" cy="50405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8174970" y="3717032"/>
            <a:ext cx="1665446" cy="360040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1407857" y="188640"/>
            <a:ext cx="9376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Página del Gobierno de la Ciudad</a:t>
            </a:r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/>
              </a:rPr>
              <a:t>www.buenosaires.gob.ar</a:t>
            </a:r>
            <a:endParaRPr lang="es-E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9136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363058" y="2708572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Certificados de Servicio</a:t>
            </a:r>
          </a:p>
        </p:txBody>
      </p:sp>
    </p:spTree>
    <p:extLst>
      <p:ext uri="{BB962C8B-B14F-4D97-AF65-F5344CB8AC3E}">
        <p14:creationId xmlns:p14="http://schemas.microsoft.com/office/powerpoint/2010/main" val="1691789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r="1971" b="7884"/>
          <a:stretch>
            <a:fillRect/>
          </a:stretch>
        </p:blipFill>
        <p:spPr bwMode="auto">
          <a:xfrm>
            <a:off x="1524000" y="785794"/>
            <a:ext cx="9144000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192344" y="1340768"/>
            <a:ext cx="147565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: hacia la izquierda 3">
            <a:extLst>
              <a:ext uri="{FF2B5EF4-FFF2-40B4-BE49-F238E27FC236}">
                <a16:creationId xmlns="" xmlns:a16="http://schemas.microsoft.com/office/drawing/2014/main" id="{3ED48122-C0AE-4C1F-9A98-E94687A36D7A}"/>
              </a:ext>
            </a:extLst>
          </p:cNvPr>
          <p:cNvSpPr/>
          <p:nvPr/>
        </p:nvSpPr>
        <p:spPr>
          <a:xfrm>
            <a:off x="3359696" y="5157192"/>
            <a:ext cx="720080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4799856" y="1340768"/>
            <a:ext cx="136815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por título</a:t>
            </a:r>
          </a:p>
        </p:txBody>
      </p:sp>
    </p:spTree>
    <p:extLst>
      <p:ext uri="{BB962C8B-B14F-4D97-AF65-F5344CB8AC3E}">
        <p14:creationId xmlns:p14="http://schemas.microsoft.com/office/powerpoint/2010/main" val="4187651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87FAAF41-A69A-4D6F-83E6-1A45F3E8EBD8}"/>
              </a:ext>
            </a:extLst>
          </p:cNvPr>
          <p:cNvGrpSpPr/>
          <p:nvPr/>
        </p:nvGrpSpPr>
        <p:grpSpPr>
          <a:xfrm>
            <a:off x="1524000" y="1340768"/>
            <a:ext cx="9144000" cy="4392489"/>
            <a:chOff x="0" y="1340767"/>
            <a:chExt cx="9144000" cy="4392489"/>
          </a:xfrm>
        </p:grpSpPr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3F541878-A429-4D42-AC89-6FE7ACD13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381" b="5178"/>
            <a:stretch/>
          </p:blipFill>
          <p:spPr>
            <a:xfrm>
              <a:off x="0" y="1340767"/>
              <a:ext cx="9144000" cy="4392489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="" xmlns:a16="http://schemas.microsoft.com/office/drawing/2014/main" id="{9DD9C0A1-9757-440D-B3D0-2410814FB814}"/>
                </a:ext>
              </a:extLst>
            </p:cNvPr>
            <p:cNvSpPr/>
            <p:nvPr/>
          </p:nvSpPr>
          <p:spPr>
            <a:xfrm>
              <a:off x="7668344" y="1700808"/>
              <a:ext cx="864096" cy="144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4871864" y="1700808"/>
            <a:ext cx="144016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por título</a:t>
            </a:r>
          </a:p>
        </p:txBody>
      </p:sp>
    </p:spTree>
    <p:extLst>
      <p:ext uri="{BB962C8B-B14F-4D97-AF65-F5344CB8AC3E}">
        <p14:creationId xmlns:p14="http://schemas.microsoft.com/office/powerpoint/2010/main" val="141501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9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59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6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67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6471">
                <a:tc>
                  <a:txBody>
                    <a:bodyPr/>
                    <a:lstStyle/>
                    <a:p>
                      <a:pPr algn="ctr"/>
                      <a:endParaRPr lang="es-A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CABA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PROVINCIA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OTRAS PROVINCIAS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UNIVERSIDADES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ESC.</a:t>
                      </a:r>
                      <a:r>
                        <a:rPr lang="es-AR" sz="1600" baseline="0" dirty="0"/>
                        <a:t> DE EJÉRCITO</a:t>
                      </a:r>
                      <a:endParaRPr lang="es-A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3319">
                <a:tc>
                  <a:txBody>
                    <a:bodyPr/>
                    <a:lstStyle/>
                    <a:p>
                      <a:r>
                        <a:rPr lang="es-AR" sz="1600" dirty="0"/>
                        <a:t>PRIVADA</a:t>
                      </a:r>
                      <a:endParaRPr lang="es-A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1) Solicitar certificación de servicio en el Establecimiento Educativo.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2) Certificarla en Dirección General de Educación de Gestión Privada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- DGEGP (Av. Santa Fe 4358 - de 10 a 14 </a:t>
                      </a:r>
                      <a:r>
                        <a:rPr lang="es-ES" sz="1400" u="none" strike="noStrike" kern="1200" dirty="0" err="1">
                          <a:effectLst/>
                        </a:rPr>
                        <a:t>hs</a:t>
                      </a:r>
                      <a:r>
                        <a:rPr lang="es-ES" sz="1400" u="none" strike="noStrike" kern="1200" dirty="0">
                          <a:effectLst/>
                        </a:rPr>
                        <a:t>.)</a:t>
                      </a:r>
                      <a:r>
                        <a:rPr lang="es-AR" sz="1400" u="none" strike="noStrike" kern="1200" dirty="0">
                          <a:effectLst/>
                        </a:rPr>
                        <a:t>.</a:t>
                      </a:r>
                      <a:endParaRPr lang="es-ES" sz="14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1) Solicitar formulario CEC 15 en el Establecimiento Educativo.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2) Llevarlo a la Dirección Provincial de Educación de Gestión Privada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- DIPREGEP (Ministerio de Educación en la Plata).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3) Certificar la firma en el Ministerio del Interior (</a:t>
                      </a:r>
                      <a:r>
                        <a:rPr lang="es-ES" sz="1400" u="none" strike="noStrike" kern="1200" dirty="0" err="1">
                          <a:effectLst/>
                        </a:rPr>
                        <a:t>Alem</a:t>
                      </a:r>
                      <a:r>
                        <a:rPr lang="es-ES" sz="1400" u="none" strike="noStrike" kern="1200" dirty="0">
                          <a:effectLst/>
                        </a:rPr>
                        <a:t> 150, con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turno a través de la página web).</a:t>
                      </a:r>
                      <a:endParaRPr lang="es-A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Depende de cada provincia la dependencia en la cual pedir la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certificación.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• Pedir en la máxima autoridad de Educación.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• Preguntar en la Casa de la Provincia si es que lo pueden tramitar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ahí.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• Suele haber gestores que realizan el trámite, o lo puede solicitar a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algún familiar/conocido.</a:t>
                      </a:r>
                      <a:endParaRPr lang="es-ES" sz="14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No necesita legalización.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• Firma de Jefe de Personal, Director de la Universidad, Decano o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Rector.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• No tiene validez la firma del Secretario Académico.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• IMPORTANTE: Escuelas Pellegrini y Nacional Buenos Aires: la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certificación debe cumplir los mismos requisitos que la de</a:t>
                      </a:r>
                      <a:endParaRPr lang="es-ES" sz="1400" dirty="0">
                        <a:effectLst/>
                      </a:endParaRPr>
                    </a:p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Universidad.</a:t>
                      </a:r>
                      <a:endParaRPr lang="es-ES" sz="1400" dirty="0">
                        <a:effectLst/>
                      </a:endParaRPr>
                    </a:p>
                    <a:p>
                      <a:pPr algn="ctr"/>
                      <a:r>
                        <a:rPr lang="es-ES" dirty="0"/>
                        <a:t/>
                      </a:r>
                      <a:br>
                        <a:rPr lang="es-ES" dirty="0"/>
                      </a:b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s-ES" sz="1400" u="none" strike="noStrike" kern="1200" dirty="0">
                          <a:effectLst/>
                        </a:rPr>
                        <a:t>Deben tener la firma de la máxima autoridad.</a:t>
                      </a:r>
                      <a:endParaRPr lang="es-ES" sz="1400" dirty="0">
                        <a:effectLst/>
                      </a:endParaRPr>
                    </a:p>
                    <a:p>
                      <a:pPr algn="ctr"/>
                      <a:r>
                        <a:rPr lang="es-ES" dirty="0"/>
                        <a:t/>
                      </a:r>
                      <a:br>
                        <a:rPr lang="es-ES" dirty="0"/>
                      </a:b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8210">
                <a:tc>
                  <a:txBody>
                    <a:bodyPr/>
                    <a:lstStyle/>
                    <a:p>
                      <a:r>
                        <a:rPr lang="es-AR" sz="1600" dirty="0"/>
                        <a:t>ESTATAL</a:t>
                      </a:r>
                      <a:endParaRPr lang="es-A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u="none" strike="noStrike" kern="1200" dirty="0">
                          <a:effectLst/>
                        </a:rPr>
                        <a:t>Se realiza</a:t>
                      </a:r>
                      <a:r>
                        <a:rPr lang="es-AR" sz="1400" u="none" strike="noStrike" kern="1200" baseline="0" dirty="0">
                          <a:effectLst/>
                        </a:rPr>
                        <a:t> </a:t>
                      </a:r>
                      <a:r>
                        <a:rPr lang="es-AR" sz="1400" u="none" strike="noStrike" kern="1200" dirty="0" err="1">
                          <a:effectLst/>
                        </a:rPr>
                        <a:t>automaticamen</a:t>
                      </a:r>
                      <a:r>
                        <a:rPr lang="es-AR" sz="1400" u="none" strike="noStrike" kern="1200" dirty="0">
                          <a:effectLst/>
                        </a:rPr>
                        <a:t>-te.</a:t>
                      </a:r>
                      <a:endParaRPr lang="es-A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u="none" strike="noStrike" kern="1200" dirty="0">
                          <a:effectLst/>
                        </a:rPr>
                        <a:t>1) Solicitar en el Ministerio de Educación en La Plata, la certificación</a:t>
                      </a:r>
                      <a:endParaRPr lang="es-ES" sz="1400" dirty="0">
                        <a:effectLst/>
                      </a:endParaRPr>
                    </a:p>
                    <a:p>
                      <a:pPr rtl="0"/>
                      <a:r>
                        <a:rPr lang="es-ES" sz="1400" u="none" strike="noStrike" kern="1200" dirty="0">
                          <a:effectLst/>
                        </a:rPr>
                        <a:t>oficial (en la parte de Jubilaciones).</a:t>
                      </a:r>
                      <a:endParaRPr lang="es-ES" sz="1400" dirty="0">
                        <a:effectLst/>
                      </a:endParaRPr>
                    </a:p>
                    <a:p>
                      <a:pPr rtl="0"/>
                      <a:r>
                        <a:rPr lang="es-ES" sz="1400" u="none" strike="noStrike" kern="1200" dirty="0">
                          <a:effectLst/>
                        </a:rPr>
                        <a:t>2) Legalizarlo en Ministerio del Interior (</a:t>
                      </a:r>
                      <a:r>
                        <a:rPr lang="es-ES" sz="1400" u="none" strike="noStrike" kern="1200" dirty="0" err="1">
                          <a:effectLst/>
                        </a:rPr>
                        <a:t>Alem</a:t>
                      </a:r>
                      <a:r>
                        <a:rPr lang="es-ES" sz="1400" u="none" strike="noStrike" kern="1200" dirty="0">
                          <a:effectLst/>
                        </a:rPr>
                        <a:t> 150, con turno a</a:t>
                      </a:r>
                      <a:endParaRPr lang="es-ES" sz="1400" dirty="0">
                        <a:effectLst/>
                      </a:endParaRPr>
                    </a:p>
                    <a:p>
                      <a:pPr rtl="0"/>
                      <a:r>
                        <a:rPr lang="es-ES" sz="1400" u="none" strike="noStrike" kern="1200" dirty="0">
                          <a:effectLst/>
                        </a:rPr>
                        <a:t>través de la página web).</a:t>
                      </a:r>
                      <a:endParaRPr lang="es-ES" sz="14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959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3 Grupo"/>
          <p:cNvGrpSpPr>
            <a:grpSpLocks/>
          </p:cNvGrpSpPr>
          <p:nvPr/>
        </p:nvGrpSpPr>
        <p:grpSpPr bwMode="auto">
          <a:xfrm>
            <a:off x="1524000" y="476673"/>
            <a:ext cx="9144000" cy="5832647"/>
            <a:chOff x="-31902" y="1071546"/>
            <a:chExt cx="9175901" cy="4929222"/>
          </a:xfrm>
        </p:grpSpPr>
        <p:pic>
          <p:nvPicPr>
            <p:cNvPr id="20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811524" y="2311856"/>
            <a:ext cx="856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Si </a:t>
            </a:r>
            <a:r>
              <a:rPr lang="es-MX" sz="2400" dirty="0" err="1"/>
              <a:t>tenés</a:t>
            </a:r>
            <a:r>
              <a:rPr lang="es-MX" sz="2400" dirty="0"/>
              <a:t> alguna duda con la carga de documentación o la realización de la inscripción, podrás enviar un correo a: </a:t>
            </a:r>
          </a:p>
          <a:p>
            <a:endParaRPr lang="es-MX" dirty="0"/>
          </a:p>
          <a:p>
            <a:endParaRPr lang="es-MX" dirty="0"/>
          </a:p>
          <a:p>
            <a:pPr algn="ctr"/>
            <a:r>
              <a:rPr lang="es-MX" sz="2800" dirty="0">
                <a:hlinkClick r:id="rId4"/>
              </a:rPr>
              <a:t>consultas.clasificacion@bue.edu.ar</a:t>
            </a:r>
            <a:endParaRPr lang="es-MX" sz="280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5444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2220827" y="2198251"/>
            <a:ext cx="78292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Solicitar TURNO para validación de documentación</a:t>
            </a:r>
          </a:p>
        </p:txBody>
      </p:sp>
      <p:sp>
        <p:nvSpPr>
          <p:cNvPr id="7" name="3 Rectángulo"/>
          <p:cNvSpPr/>
          <p:nvPr/>
        </p:nvSpPr>
        <p:spPr>
          <a:xfrm>
            <a:off x="643943" y="4943715"/>
            <a:ext cx="10766738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(Si no están trabajando en alguna escuela </a:t>
            </a:r>
          </a:p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durante el mes de Abril)</a:t>
            </a:r>
          </a:p>
        </p:txBody>
      </p:sp>
    </p:spTree>
    <p:extLst>
      <p:ext uri="{BB962C8B-B14F-4D97-AF65-F5344CB8AC3E}">
        <p14:creationId xmlns:p14="http://schemas.microsoft.com/office/powerpoint/2010/main" val="565988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4581" t="13579" r="14579" b="5704"/>
          <a:stretch/>
        </p:blipFill>
        <p:spPr>
          <a:xfrm>
            <a:off x="1524000" y="548681"/>
            <a:ext cx="9144000" cy="585787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8328248" y="3439030"/>
            <a:ext cx="2339752" cy="229422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9613766" y="980728"/>
            <a:ext cx="105423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8065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6625" t="8011" r="11017" b="8008"/>
          <a:stretch>
            <a:fillRect/>
          </a:stretch>
        </p:blipFill>
        <p:spPr bwMode="auto">
          <a:xfrm>
            <a:off x="1524000" y="1071546"/>
            <a:ext cx="9144001" cy="52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63F1FA2-317E-4C47-B277-C3FD7C9618D7}"/>
              </a:ext>
            </a:extLst>
          </p:cNvPr>
          <p:cNvSpPr/>
          <p:nvPr/>
        </p:nvSpPr>
        <p:spPr>
          <a:xfrm>
            <a:off x="3443226" y="82445"/>
            <a:ext cx="523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Turnero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docente</a:t>
            </a:r>
          </a:p>
        </p:txBody>
      </p:sp>
    </p:spTree>
    <p:extLst>
      <p:ext uri="{BB962C8B-B14F-4D97-AF65-F5344CB8AC3E}">
        <p14:creationId xmlns:p14="http://schemas.microsoft.com/office/powerpoint/2010/main" val="943965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9741" t="8663" r="10937" b="14606"/>
          <a:stretch>
            <a:fillRect/>
          </a:stretch>
        </p:blipFill>
        <p:spPr bwMode="auto">
          <a:xfrm>
            <a:off x="1524000" y="188641"/>
            <a:ext cx="9144000" cy="49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A5966B53-4D90-4967-BBA7-C85C019FA864}"/>
              </a:ext>
            </a:extLst>
          </p:cNvPr>
          <p:cNvSpPr/>
          <p:nvPr/>
        </p:nvSpPr>
        <p:spPr>
          <a:xfrm>
            <a:off x="1656323" y="5733257"/>
            <a:ext cx="8879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https://turnerodocente.buenosaires.gob.ar/</a:t>
            </a:r>
          </a:p>
        </p:txBody>
      </p:sp>
    </p:spTree>
    <p:extLst>
      <p:ext uri="{BB962C8B-B14F-4D97-AF65-F5344CB8AC3E}">
        <p14:creationId xmlns:p14="http://schemas.microsoft.com/office/powerpoint/2010/main" val="1472880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324958" y="2011265"/>
            <a:ext cx="94658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Después de validar la documentación, obtendrán su cuenta @bue para ingresar al SCD</a:t>
            </a:r>
          </a:p>
        </p:txBody>
      </p:sp>
    </p:spTree>
    <p:extLst>
      <p:ext uri="{BB962C8B-B14F-4D97-AF65-F5344CB8AC3E}">
        <p14:creationId xmlns:p14="http://schemas.microsoft.com/office/powerpoint/2010/main" val="162611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4719" r="1297" b="5703"/>
          <a:stretch/>
        </p:blipFill>
        <p:spPr>
          <a:xfrm>
            <a:off x="1524000" y="1167224"/>
            <a:ext cx="9112024" cy="464937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150160" y="3284984"/>
            <a:ext cx="1945840" cy="2160240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Flecha arriba"/>
          <p:cNvSpPr/>
          <p:nvPr/>
        </p:nvSpPr>
        <p:spPr>
          <a:xfrm>
            <a:off x="4745444" y="5555724"/>
            <a:ext cx="755272" cy="893137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67595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796343" y="693311"/>
            <a:ext cx="10766738" cy="5808373"/>
            <a:chOff x="-31902" y="1071546"/>
            <a:chExt cx="9175901" cy="49292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344008" y="3029246"/>
            <a:ext cx="946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PUNTAJE DOCENTE</a:t>
            </a:r>
          </a:p>
        </p:txBody>
      </p:sp>
    </p:spTree>
    <p:extLst>
      <p:ext uri="{BB962C8B-B14F-4D97-AF65-F5344CB8AC3E}">
        <p14:creationId xmlns:p14="http://schemas.microsoft.com/office/powerpoint/2010/main" val="31208977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792474" y="1660545"/>
            <a:ext cx="85689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u="sng" dirty="0"/>
              <a:t>Exhibición de listados:</a:t>
            </a:r>
            <a:r>
              <a:rPr lang="es-MX" sz="2800" dirty="0"/>
              <a:t> </a:t>
            </a:r>
          </a:p>
          <a:p>
            <a:endParaRPr lang="es-MX" dirty="0"/>
          </a:p>
          <a:p>
            <a:r>
              <a:rPr lang="es-MX" dirty="0"/>
              <a:t>Para estar informados acerca de las fechas de exhibición y reconsideración de puntaje docente, deberá suscribirse al siguiente correo:</a:t>
            </a:r>
          </a:p>
          <a:p>
            <a:endParaRPr lang="es-MX" dirty="0"/>
          </a:p>
          <a:p>
            <a:pPr algn="ctr"/>
            <a:r>
              <a:rPr lang="es-MX" sz="2000" dirty="0">
                <a:hlinkClick r:id="rId4"/>
              </a:rPr>
              <a:t>informacion.docente@bue.edu.ar</a:t>
            </a:r>
            <a:endParaRPr lang="es-MX" sz="2000" dirty="0"/>
          </a:p>
          <a:p>
            <a:endParaRPr lang="es-MX" dirty="0"/>
          </a:p>
          <a:p>
            <a:r>
              <a:rPr lang="es-MX" dirty="0"/>
              <a:t>Cada Área tendrá su propia exhibición en dos ocasiones: una primera provisoria, y luego una definitiva.</a:t>
            </a:r>
          </a:p>
          <a:p>
            <a:endParaRPr lang="es-MX" dirty="0"/>
          </a:p>
          <a:p>
            <a:r>
              <a:rPr lang="es-MX" dirty="0"/>
              <a:t>De este mismo correo, recibirán información sobre los remanentes de los Actos Públicos, que son aquellos cargos y/o asignaturas que quedan vacantes luego de finalizados los mismos.</a:t>
            </a:r>
          </a:p>
        </p:txBody>
      </p:sp>
    </p:spTree>
    <p:extLst>
      <p:ext uri="{BB962C8B-B14F-4D97-AF65-F5344CB8AC3E}">
        <p14:creationId xmlns:p14="http://schemas.microsoft.com/office/powerpoint/2010/main" val="31729717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33" t="13579" r="15133" b="5704"/>
          <a:stretch/>
        </p:blipFill>
        <p:spPr>
          <a:xfrm>
            <a:off x="1524000" y="404664"/>
            <a:ext cx="9144000" cy="5950856"/>
          </a:xfrm>
          <a:prstGeom prst="rect">
            <a:avLst/>
          </a:prstGeom>
        </p:spPr>
      </p:pic>
      <p:sp>
        <p:nvSpPr>
          <p:cNvPr id="5" name="6 Flecha derecha"/>
          <p:cNvSpPr/>
          <p:nvPr/>
        </p:nvSpPr>
        <p:spPr>
          <a:xfrm>
            <a:off x="1919536" y="3717032"/>
            <a:ext cx="1016000" cy="72552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27990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756" t="14563" r="28970" b="5703"/>
          <a:stretch/>
        </p:blipFill>
        <p:spPr>
          <a:xfrm>
            <a:off x="3431705" y="188640"/>
            <a:ext cx="5760641" cy="583264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5966B53-4D90-4967-BBA7-C85C019FA864}"/>
              </a:ext>
            </a:extLst>
          </p:cNvPr>
          <p:cNvSpPr/>
          <p:nvPr/>
        </p:nvSpPr>
        <p:spPr>
          <a:xfrm>
            <a:off x="1220392" y="6237312"/>
            <a:ext cx="98412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https://www.buenosaires.gob.ar/educacion/docentes/clasificaciondocente/listados-de-docentes</a:t>
            </a:r>
          </a:p>
        </p:txBody>
      </p:sp>
    </p:spTree>
    <p:extLst>
      <p:ext uri="{BB962C8B-B14F-4D97-AF65-F5344CB8AC3E}">
        <p14:creationId xmlns:p14="http://schemas.microsoft.com/office/powerpoint/2010/main" val="1137929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 Grupo"/>
          <p:cNvGrpSpPr>
            <a:grpSpLocks/>
          </p:cNvGrpSpPr>
          <p:nvPr/>
        </p:nvGrpSpPr>
        <p:grpSpPr bwMode="auto">
          <a:xfrm>
            <a:off x="643943" y="540911"/>
            <a:ext cx="10934164" cy="5975799"/>
            <a:chOff x="-31902" y="1071546"/>
            <a:chExt cx="9175901" cy="492922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811524" y="1484785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/>
              <a:t>Actos Públicos:</a:t>
            </a:r>
            <a:r>
              <a:rPr lang="es-MX" dirty="0"/>
              <a:t> </a:t>
            </a:r>
          </a:p>
          <a:p>
            <a:endParaRPr lang="es-MX" dirty="0"/>
          </a:p>
          <a:p>
            <a:r>
              <a:rPr lang="es-MX" dirty="0"/>
              <a:t>¿Cómo ingresar?</a:t>
            </a:r>
            <a:endParaRPr lang="es-MX" dirty="0">
              <a:hlinkClick r:id="rId3"/>
            </a:endParaRPr>
          </a:p>
          <a:p>
            <a:r>
              <a:rPr lang="es-MX" dirty="0">
                <a:hlinkClick r:id="rId3"/>
              </a:rPr>
              <a:t>https://www.buenosaires.gob.ar/educacion/docentes/actos-publicos-e-informacion-de-las-juntas</a:t>
            </a:r>
            <a:endParaRPr lang="es-MX" dirty="0"/>
          </a:p>
          <a:p>
            <a:endParaRPr lang="es-MX" dirty="0"/>
          </a:p>
          <a:p>
            <a:r>
              <a:rPr lang="es-MX" dirty="0"/>
              <a:t>Buscar en Google: Actos públicos. </a:t>
            </a:r>
          </a:p>
          <a:p>
            <a:endParaRPr lang="es-MX" dirty="0"/>
          </a:p>
          <a:p>
            <a:r>
              <a:rPr lang="es-MX" dirty="0"/>
              <a:t>En caso de no estar inscriptos en los cargos publicados, pueden presentarse en las escuelas de los cargos vacantes (remanentes). </a:t>
            </a:r>
          </a:p>
          <a:p>
            <a:endParaRPr lang="es-MX" dirty="0"/>
          </a:p>
          <a:p>
            <a:r>
              <a:rPr lang="es-MX" dirty="0"/>
              <a:t>¿Cuándo presentarse en la escuela?</a:t>
            </a:r>
          </a:p>
          <a:p>
            <a:r>
              <a:rPr lang="es-MX" dirty="0"/>
              <a:t>Se deben presentar a primer hora del primer día hábil. </a:t>
            </a:r>
          </a:p>
          <a:p>
            <a:endParaRPr lang="es-MX" dirty="0"/>
          </a:p>
          <a:p>
            <a:r>
              <a:rPr lang="es-MX" dirty="0"/>
              <a:t>¿Qué documentación llevar a la escuela? Presentar originales y fotocopias de la documentación y DNI, junto con un currículum y una carpeta de tres solapas.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1928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 Grupo"/>
          <p:cNvGrpSpPr>
            <a:grpSpLocks/>
          </p:cNvGrpSpPr>
          <p:nvPr/>
        </p:nvGrpSpPr>
        <p:grpSpPr bwMode="auto">
          <a:xfrm>
            <a:off x="643943" y="540911"/>
            <a:ext cx="10766738" cy="5808373"/>
            <a:chOff x="-31902" y="1071546"/>
            <a:chExt cx="9175901" cy="492922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" t="8366" r="5469" b="6250"/>
            <a:stretch>
              <a:fillRect/>
            </a:stretch>
          </p:blipFill>
          <p:spPr bwMode="auto">
            <a:xfrm>
              <a:off x="-31902" y="1071546"/>
              <a:ext cx="9175901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5 Rectángulo"/>
            <p:cNvSpPr/>
            <p:nvPr/>
          </p:nvSpPr>
          <p:spPr>
            <a:xfrm>
              <a:off x="643546" y="2072047"/>
              <a:ext cx="7786772" cy="3571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0259" y="1928802"/>
            <a:ext cx="6059578" cy="841608"/>
          </a:xfrm>
        </p:spPr>
        <p:txBody>
          <a:bodyPr>
            <a:normAutofit/>
          </a:bodyPr>
          <a:lstStyle/>
          <a:p>
            <a:r>
              <a:rPr lang="es-AR" sz="1800" dirty="0"/>
              <a:t>INFORMACIÓN IMPORTANTE</a:t>
            </a:r>
            <a:br>
              <a:rPr lang="es-AR" sz="1800" dirty="0"/>
            </a:br>
            <a:endParaRPr lang="es-AR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5248" y="2726292"/>
            <a:ext cx="8229600" cy="11430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AR" sz="2600" dirty="0">
                <a:hlinkClick r:id="rId3"/>
              </a:rPr>
              <a:t>informacion.docente@bue.edu.ar</a:t>
            </a:r>
            <a:endParaRPr lang="es-AR" sz="2600" dirty="0"/>
          </a:p>
          <a:p>
            <a:pPr algn="ctr"/>
            <a:r>
              <a:rPr lang="es-AR" sz="2600" dirty="0">
                <a:hlinkClick r:id="rId4"/>
              </a:rPr>
              <a:t>consultas.clasificacion@bue.edu.ar</a:t>
            </a:r>
            <a:endParaRPr lang="es-AR" sz="2600" dirty="0"/>
          </a:p>
          <a:p>
            <a:pPr algn="ctr"/>
            <a:r>
              <a:rPr lang="es-AR" sz="2600" dirty="0">
                <a:hlinkClick r:id="rId5"/>
              </a:rPr>
              <a:t>comision.titulos@bue.edu.ar</a:t>
            </a:r>
            <a:endParaRPr lang="es-AR" sz="2600" dirty="0"/>
          </a:p>
          <a:p>
            <a:pPr algn="ctr"/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256262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" b="4762"/>
          <a:stretch/>
        </p:blipFill>
        <p:spPr bwMode="auto">
          <a:xfrm>
            <a:off x="1556891" y="836713"/>
            <a:ext cx="9110277" cy="4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223792" y="3789040"/>
            <a:ext cx="1888236" cy="1728192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Flecha arriba"/>
          <p:cNvSpPr/>
          <p:nvPr/>
        </p:nvSpPr>
        <p:spPr>
          <a:xfrm>
            <a:off x="4747593" y="5661249"/>
            <a:ext cx="840635" cy="1008112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736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" b="4762"/>
          <a:stretch/>
        </p:blipFill>
        <p:spPr bwMode="auto">
          <a:xfrm>
            <a:off x="1535339" y="764705"/>
            <a:ext cx="9099983" cy="4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71128" y="3789040"/>
            <a:ext cx="1888236" cy="1728192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Flecha arriba"/>
          <p:cNvSpPr/>
          <p:nvPr/>
        </p:nvSpPr>
        <p:spPr>
          <a:xfrm>
            <a:off x="2794929" y="5661249"/>
            <a:ext cx="840635" cy="1008112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629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046" t="13578" r="5172" b="5704"/>
          <a:stretch/>
        </p:blipFill>
        <p:spPr>
          <a:xfrm>
            <a:off x="437881" y="437883"/>
            <a:ext cx="11417437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3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993</Words>
  <Application>Microsoft Office PowerPoint</Application>
  <PresentationFormat>Panorámica</PresentationFormat>
  <Paragraphs>142</Paragraphs>
  <Slides>65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Gotham Rounded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INFORMACIÓN IMPORTANTE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tecnico</dc:creator>
  <cp:lastModifiedBy>Usuario de Windows</cp:lastModifiedBy>
  <cp:revision>110</cp:revision>
  <dcterms:created xsi:type="dcterms:W3CDTF">2019-03-19T18:02:21Z</dcterms:created>
  <dcterms:modified xsi:type="dcterms:W3CDTF">2020-02-04T16:04:47Z</dcterms:modified>
</cp:coreProperties>
</file>